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TAT DES LIEUX DES FONCTIONS DE MONITORING D’ESSAIS CLINIQUES…"/>
          <p:cNvSpPr txBox="1"/>
          <p:nvPr/>
        </p:nvSpPr>
        <p:spPr>
          <a:xfrm>
            <a:off x="2627833" y="545555"/>
            <a:ext cx="19128334" cy="1227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ETAT DES LIEUX DES FONCTIONS DE MONITORING D’ESSAIS CLINIQUES</a:t>
            </a:r>
          </a:p>
          <a:p>
            <a:pPr>
              <a:defRPr b="1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DANS LE SECTEUR DES PROMOTEURS PRIVES ET LEURS SOUS-TRAITANTS</a:t>
            </a:r>
          </a:p>
        </p:txBody>
      </p:sp>
      <p:sp>
        <p:nvSpPr>
          <p:cNvPr id="152" name="INVESTIGATEURS"/>
          <p:cNvSpPr txBox="1"/>
          <p:nvPr/>
        </p:nvSpPr>
        <p:spPr>
          <a:xfrm>
            <a:off x="16657429" y="2975577"/>
            <a:ext cx="273314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INVESTIGATEURS</a:t>
            </a:r>
          </a:p>
        </p:txBody>
      </p:sp>
      <p:sp>
        <p:nvSpPr>
          <p:cNvPr id="153" name="TYPES DE PROMOTEURS (produits de santé)…"/>
          <p:cNvSpPr txBox="1"/>
          <p:nvPr/>
        </p:nvSpPr>
        <p:spPr>
          <a:xfrm>
            <a:off x="2218715" y="2253840"/>
            <a:ext cx="6696457" cy="1565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>
                <a:solidFill>
                  <a:srgbClr val="000000"/>
                </a:solidFill>
              </a:defRPr>
            </a:pPr>
            <a:r>
              <a:t>TYPES DE PROMOTEURS (produits de santé)</a:t>
            </a:r>
          </a:p>
          <a:p>
            <a:pPr marL="304800" indent="-304800" algn="l">
              <a:buSzPct val="123000"/>
              <a:buChar char="-"/>
              <a:defRPr b="1">
                <a:solidFill>
                  <a:srgbClr val="000000"/>
                </a:solidFill>
              </a:defRPr>
            </a:pPr>
            <a:r>
              <a:t>Laboratoires multinationaux (big et middle)</a:t>
            </a:r>
          </a:p>
          <a:p>
            <a:pPr marL="304800" indent="-304800" algn="l">
              <a:buSzPct val="123000"/>
              <a:buChar char="-"/>
              <a:defRPr b="1">
                <a:solidFill>
                  <a:srgbClr val="000000"/>
                </a:solidFill>
              </a:defRPr>
            </a:pPr>
            <a:r>
              <a:t>Start up</a:t>
            </a:r>
          </a:p>
          <a:p>
            <a:pPr marL="304800" indent="-304800" algn="l">
              <a:buSzPct val="123000"/>
              <a:buChar char="-"/>
              <a:defRPr b="1">
                <a:solidFill>
                  <a:srgbClr val="000000"/>
                </a:solidFill>
              </a:defRPr>
            </a:pPr>
            <a:r>
              <a:t>Groupements coopératifs indépendants</a:t>
            </a:r>
          </a:p>
        </p:txBody>
      </p:sp>
      <p:sp>
        <p:nvSpPr>
          <p:cNvPr id="154" name="TYPES DE CRO…"/>
          <p:cNvSpPr txBox="1"/>
          <p:nvPr/>
        </p:nvSpPr>
        <p:spPr>
          <a:xfrm>
            <a:off x="2468838" y="11034217"/>
            <a:ext cx="2474062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1">
                <a:solidFill>
                  <a:srgbClr val="000000"/>
                </a:solidFill>
              </a:defRPr>
            </a:pPr>
            <a:r>
              <a:t>TYPES DE CRO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Multinationales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Nationales</a:t>
            </a:r>
          </a:p>
        </p:txBody>
      </p:sp>
      <p:sp>
        <p:nvSpPr>
          <p:cNvPr id="155" name="PRESTATAIRES…"/>
          <p:cNvSpPr txBox="1"/>
          <p:nvPr/>
        </p:nvSpPr>
        <p:spPr>
          <a:xfrm>
            <a:off x="14148655" y="11507641"/>
            <a:ext cx="3743249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000000"/>
                </a:solidFill>
              </a:defRPr>
            </a:pPr>
            <a:r>
              <a:t>PRESTATAIRES </a:t>
            </a:r>
          </a:p>
          <a:p>
            <a:pPr>
              <a:defRPr b="1">
                <a:solidFill>
                  <a:srgbClr val="000000"/>
                </a:solidFill>
              </a:defRPr>
            </a:pPr>
            <a:r>
              <a:t>DE MISE A DISPOSITION</a:t>
            </a:r>
          </a:p>
        </p:txBody>
      </p:sp>
      <p:sp>
        <p:nvSpPr>
          <p:cNvPr id="156" name="Rectangle"/>
          <p:cNvSpPr/>
          <p:nvPr/>
        </p:nvSpPr>
        <p:spPr>
          <a:xfrm>
            <a:off x="1748459" y="2031615"/>
            <a:ext cx="9136442" cy="2010410"/>
          </a:xfrm>
          <a:prstGeom prst="rect">
            <a:avLst/>
          </a:prstGeom>
          <a:ln w="635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7" name="Rectangle"/>
          <p:cNvSpPr/>
          <p:nvPr/>
        </p:nvSpPr>
        <p:spPr>
          <a:xfrm>
            <a:off x="14754900" y="2243270"/>
            <a:ext cx="8922722" cy="1942599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8" name="Rectangle aux angles arrondis"/>
          <p:cNvSpPr/>
          <p:nvPr/>
        </p:nvSpPr>
        <p:spPr>
          <a:xfrm>
            <a:off x="1441437" y="10696113"/>
            <a:ext cx="7086521" cy="1942599"/>
          </a:xfrm>
          <a:prstGeom prst="roundRect">
            <a:avLst>
              <a:gd name="adj" fmla="val 50000"/>
            </a:avLst>
          </a:prstGeom>
          <a:ln w="635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9" name="FONCTIONS DE MONITORING"/>
          <p:cNvSpPr txBox="1"/>
          <p:nvPr/>
        </p:nvSpPr>
        <p:spPr>
          <a:xfrm>
            <a:off x="9679099" y="4820961"/>
            <a:ext cx="507553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lvl="1" algn="l">
              <a:defRPr b="1">
                <a:solidFill>
                  <a:srgbClr val="000000"/>
                </a:solidFill>
              </a:defRPr>
            </a:pPr>
            <a:r>
              <a:t>FONCTIONS DE MONITORING </a:t>
            </a:r>
          </a:p>
        </p:txBody>
      </p:sp>
      <p:sp>
        <p:nvSpPr>
          <p:cNvPr id="160" name="Rectangle aux angles arrondis"/>
          <p:cNvSpPr/>
          <p:nvPr/>
        </p:nvSpPr>
        <p:spPr>
          <a:xfrm>
            <a:off x="1446744" y="4678889"/>
            <a:ext cx="20934904" cy="5198845"/>
          </a:xfrm>
          <a:prstGeom prst="roundRect">
            <a:avLst>
              <a:gd name="adj" fmla="val 20055"/>
            </a:avLst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1" name="PATIENTS"/>
          <p:cNvSpPr txBox="1"/>
          <p:nvPr/>
        </p:nvSpPr>
        <p:spPr>
          <a:xfrm>
            <a:off x="20380592" y="2984039"/>
            <a:ext cx="15593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PATIENTS</a:t>
            </a:r>
          </a:p>
        </p:txBody>
      </p:sp>
      <p:sp>
        <p:nvSpPr>
          <p:cNvPr id="162" name="COLLABORATEURS DE l’INVESTIGATEUR"/>
          <p:cNvSpPr txBox="1"/>
          <p:nvPr/>
        </p:nvSpPr>
        <p:spPr>
          <a:xfrm>
            <a:off x="16365254" y="3431201"/>
            <a:ext cx="62048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COLLABORATEURS DE l’INVESTIGATEUR</a:t>
            </a:r>
          </a:p>
        </p:txBody>
      </p:sp>
      <p:sp>
        <p:nvSpPr>
          <p:cNvPr id="163" name="Selon le processus de délégation…"/>
          <p:cNvSpPr txBox="1"/>
          <p:nvPr/>
        </p:nvSpPr>
        <p:spPr>
          <a:xfrm>
            <a:off x="1974397" y="5262583"/>
            <a:ext cx="4922521" cy="1566267"/>
          </a:xfrm>
          <a:prstGeom prst="rect">
            <a:avLst/>
          </a:prstGeom>
          <a:solidFill>
            <a:srgbClr val="DE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000000"/>
                </a:solidFill>
              </a:defRPr>
            </a:pPr>
            <a:r>
              <a:t>Selon le processus de délégation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rPr i="1"/>
              <a:t>Outsourcing</a:t>
            </a:r>
            <a:r>
              <a:t> </a:t>
            </a:r>
          </a:p>
          <a:p>
            <a:pPr marL="304800" indent="-304800" algn="l">
              <a:buSzPct val="123000"/>
              <a:buChar char="-"/>
              <a:defRPr i="1">
                <a:solidFill>
                  <a:srgbClr val="000000"/>
                </a:solidFill>
              </a:defRPr>
            </a:pPr>
            <a:r>
              <a:t>Insourcing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rPr i="1"/>
              <a:t>Embedded</a:t>
            </a:r>
            <a:r>
              <a:t> (équipe dédiée)</a:t>
            </a:r>
          </a:p>
        </p:txBody>
      </p:sp>
      <p:sp>
        <p:nvSpPr>
          <p:cNvPr id="164" name="Selon le stade de monitoring…"/>
          <p:cNvSpPr txBox="1"/>
          <p:nvPr/>
        </p:nvSpPr>
        <p:spPr>
          <a:xfrm>
            <a:off x="2733901" y="8396034"/>
            <a:ext cx="4272992" cy="829666"/>
          </a:xfrm>
          <a:prstGeom prst="rect">
            <a:avLst/>
          </a:prstGeom>
          <a:solidFill>
            <a:srgbClr val="DE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000000"/>
                </a:solidFill>
              </a:defRPr>
            </a:pPr>
            <a:r>
              <a:t>Selon le stade de monitoring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</a:t>
            </a:r>
            <a:r>
              <a:rPr i="1"/>
              <a:t>study start up</a:t>
            </a:r>
          </a:p>
        </p:txBody>
      </p:sp>
      <p:sp>
        <p:nvSpPr>
          <p:cNvPr id="165" name="Selon le mode de monitoring…"/>
          <p:cNvSpPr txBox="1"/>
          <p:nvPr/>
        </p:nvSpPr>
        <p:spPr>
          <a:xfrm>
            <a:off x="9655628" y="5624533"/>
            <a:ext cx="4517137" cy="1197967"/>
          </a:xfrm>
          <a:prstGeom prst="rect">
            <a:avLst/>
          </a:prstGeom>
          <a:solidFill>
            <a:srgbClr val="DE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000000"/>
                </a:solidFill>
              </a:defRPr>
            </a:pPr>
            <a:r>
              <a:t>Selon le mode de monitoring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« </a:t>
            </a:r>
            <a:r>
              <a:rPr i="1"/>
              <a:t>remote</a:t>
            </a:r>
            <a:r>
              <a:t> » (sédentaire)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 « terrain » (</a:t>
            </a:r>
            <a:r>
              <a:rPr i="1"/>
              <a:t>site manager</a:t>
            </a:r>
            <a:r>
              <a:t>)</a:t>
            </a:r>
          </a:p>
        </p:txBody>
      </p:sp>
      <p:sp>
        <p:nvSpPr>
          <p:cNvPr id="166" name="Selon le degré d’autonomie…"/>
          <p:cNvSpPr txBox="1"/>
          <p:nvPr/>
        </p:nvSpPr>
        <p:spPr>
          <a:xfrm>
            <a:off x="16272750" y="5195345"/>
            <a:ext cx="4724706" cy="1934567"/>
          </a:xfrm>
          <a:prstGeom prst="rect">
            <a:avLst/>
          </a:prstGeom>
          <a:solidFill>
            <a:srgbClr val="DE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>
                <a:solidFill>
                  <a:srgbClr val="000000"/>
                </a:solidFill>
              </a:defRPr>
            </a:pPr>
            <a:r>
              <a:t>Selon le degré d’autonomie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- ARC centralisé «</a:t>
            </a:r>
            <a:r>
              <a:rPr i="1"/>
              <a:t> in house </a:t>
            </a:r>
            <a:r>
              <a:t>»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international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régional « </a:t>
            </a:r>
            <a:r>
              <a:rPr i="1"/>
              <a:t>home based »</a:t>
            </a:r>
            <a:endParaRPr i="1"/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</a:t>
            </a:r>
            <a:r>
              <a:rPr i="1"/>
              <a:t> free lance</a:t>
            </a:r>
          </a:p>
        </p:txBody>
      </p:sp>
      <p:sp>
        <p:nvSpPr>
          <p:cNvPr id="167" name="Selon le domaine thérapeutique…"/>
          <p:cNvSpPr txBox="1"/>
          <p:nvPr/>
        </p:nvSpPr>
        <p:spPr>
          <a:xfrm>
            <a:off x="7114927" y="7247783"/>
            <a:ext cx="4724706" cy="829666"/>
          </a:xfrm>
          <a:prstGeom prst="rect">
            <a:avLst/>
          </a:prstGeom>
          <a:solidFill>
            <a:srgbClr val="DE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000000"/>
                </a:solidFill>
              </a:defRPr>
            </a:pPr>
            <a:r>
              <a:t>Selon le domaine thérapeutique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spécialisé</a:t>
            </a:r>
          </a:p>
        </p:txBody>
      </p:sp>
      <p:sp>
        <p:nvSpPr>
          <p:cNvPr id="168" name="Selon l’Expérience / Compétences en monitoring…"/>
          <p:cNvSpPr txBox="1"/>
          <p:nvPr/>
        </p:nvSpPr>
        <p:spPr>
          <a:xfrm>
            <a:off x="12410685" y="7522726"/>
            <a:ext cx="7219189" cy="1934566"/>
          </a:xfrm>
          <a:prstGeom prst="rect">
            <a:avLst/>
          </a:prstGeom>
          <a:solidFill>
            <a:srgbClr val="DE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>
                <a:solidFill>
                  <a:srgbClr val="000000"/>
                </a:solidFill>
              </a:defRPr>
            </a:pPr>
            <a:r>
              <a:t>Selon l’Expérience / Compétences en monitoring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Junior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ARC Senior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CRA I, II, III</a:t>
            </a:r>
          </a:p>
          <a:p>
            <a:pPr marL="304800" indent="-304800" algn="l">
              <a:buSzPct val="123000"/>
              <a:buChar char="-"/>
              <a:defRPr>
                <a:solidFill>
                  <a:srgbClr val="000000"/>
                </a:solidFill>
              </a:defRPr>
            </a:pPr>
            <a:r>
              <a:t>Coordinateur essais cliniques / ARC coordinateur</a:t>
            </a:r>
          </a:p>
        </p:txBody>
      </p:sp>
      <p:sp>
        <p:nvSpPr>
          <p:cNvPr id="169" name="Rectangle aux angles arrondis"/>
          <p:cNvSpPr/>
          <p:nvPr/>
        </p:nvSpPr>
        <p:spPr>
          <a:xfrm>
            <a:off x="12477019" y="11076762"/>
            <a:ext cx="7086521" cy="1698389"/>
          </a:xfrm>
          <a:prstGeom prst="roundRect">
            <a:avLst>
              <a:gd name="adj" fmla="val 50000"/>
            </a:avLst>
          </a:prstGeom>
          <a:ln w="635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0" name="Ligne"/>
          <p:cNvSpPr/>
          <p:nvPr/>
        </p:nvSpPr>
        <p:spPr>
          <a:xfrm>
            <a:off x="5482605" y="4160314"/>
            <a:ext cx="1670968" cy="380284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1" name="Ligne"/>
          <p:cNvSpPr/>
          <p:nvPr/>
        </p:nvSpPr>
        <p:spPr>
          <a:xfrm flipV="1">
            <a:off x="4576292" y="9931305"/>
            <a:ext cx="1642154" cy="740264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2" name="Ligne"/>
          <p:cNvSpPr/>
          <p:nvPr/>
        </p:nvSpPr>
        <p:spPr>
          <a:xfrm flipH="1" flipV="1">
            <a:off x="14349152" y="9926062"/>
            <a:ext cx="1006922" cy="1006921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3" name="Ligne"/>
          <p:cNvSpPr/>
          <p:nvPr/>
        </p:nvSpPr>
        <p:spPr>
          <a:xfrm flipV="1">
            <a:off x="12683734" y="3760583"/>
            <a:ext cx="1938950" cy="811401"/>
          </a:xfrm>
          <a:prstGeom prst="line">
            <a:avLst/>
          </a:prstGeom>
          <a:ln w="1270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80" name="Ligne de connexion" descr="Ligne de connexion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3445" y="2997785"/>
            <a:ext cx="756706" cy="8374470"/>
          </a:xfrm>
          <a:prstGeom prst="rect">
            <a:avLst/>
          </a:prstGeom>
        </p:spPr>
      </p:pic>
      <p:pic>
        <p:nvPicPr>
          <p:cNvPr id="175" name="Ligne Ligne" descr="Ligne Lig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14229677">
            <a:off x="9559664" y="4364609"/>
            <a:ext cx="835003" cy="76201"/>
          </a:xfrm>
          <a:prstGeom prst="rect">
            <a:avLst/>
          </a:prstGeom>
        </p:spPr>
      </p:pic>
      <p:pic>
        <p:nvPicPr>
          <p:cNvPr id="177" name="Ligne Ligne" descr="Ligne Ligne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14015835">
            <a:off x="12728362" y="10456611"/>
            <a:ext cx="1583297" cy="76201"/>
          </a:xfrm>
          <a:prstGeom prst="rect">
            <a:avLst/>
          </a:prstGeom>
        </p:spPr>
      </p:pic>
      <p:sp>
        <p:nvSpPr>
          <p:cNvPr id="179" name="SITES D’INVESTIGATION"/>
          <p:cNvSpPr txBox="1"/>
          <p:nvPr/>
        </p:nvSpPr>
        <p:spPr>
          <a:xfrm>
            <a:off x="17361553" y="2371839"/>
            <a:ext cx="370941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SITES D’INVESTIGATION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