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TAT DES LIEUX DES FONCTIONS DE MONITORING D’ESSAIS CLINIQUES…"/>
          <p:cNvSpPr txBox="1"/>
          <p:nvPr/>
        </p:nvSpPr>
        <p:spPr>
          <a:xfrm>
            <a:off x="3088828" y="507548"/>
            <a:ext cx="18206344" cy="1227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000">
                <a:latin typeface="Arial"/>
                <a:ea typeface="Arial"/>
                <a:cs typeface="Arial"/>
                <a:sym typeface="Arial"/>
              </a:defRPr>
            </a:pPr>
            <a:r>
              <a:t>ETAT DES LIEUX DES FONCTIONS DE MONITORING D’ESSAIS CLINIQUES</a:t>
            </a:r>
          </a:p>
          <a:p>
            <a:pPr>
              <a:defRPr b="1" sz="4000">
                <a:latin typeface="Arial"/>
                <a:ea typeface="Arial"/>
                <a:cs typeface="Arial"/>
                <a:sym typeface="Arial"/>
              </a:defRPr>
            </a:pPr>
            <a:r>
              <a:t>DANS LE SECTEUR HOSPITALIER</a:t>
            </a:r>
          </a:p>
        </p:txBody>
      </p:sp>
      <p:sp>
        <p:nvSpPr>
          <p:cNvPr id="152" name="PROMOTEUR"/>
          <p:cNvSpPr txBox="1"/>
          <p:nvPr/>
        </p:nvSpPr>
        <p:spPr>
          <a:xfrm>
            <a:off x="5848964" y="2927049"/>
            <a:ext cx="211805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/>
            <a:r>
              <a:t>PROMOTEUR</a:t>
            </a:r>
          </a:p>
        </p:txBody>
      </p:sp>
      <p:sp>
        <p:nvSpPr>
          <p:cNvPr id="153" name="INVESTIGATEUR…"/>
          <p:cNvSpPr txBox="1"/>
          <p:nvPr/>
        </p:nvSpPr>
        <p:spPr>
          <a:xfrm>
            <a:off x="11491341" y="2984039"/>
            <a:ext cx="3829508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INVESTIGATEUR</a:t>
            </a:r>
          </a:p>
          <a:p>
            <a:pPr>
              <a:defRPr b="1"/>
            </a:pPr>
          </a:p>
          <a:p>
            <a:pPr>
              <a:defRPr b="1"/>
            </a:pPr>
            <a:r>
              <a:t>+ Médecin Etude Clinique</a:t>
            </a:r>
          </a:p>
        </p:txBody>
      </p:sp>
      <p:sp>
        <p:nvSpPr>
          <p:cNvPr id="154" name="PATIENTS"/>
          <p:cNvSpPr txBox="1"/>
          <p:nvPr/>
        </p:nvSpPr>
        <p:spPr>
          <a:xfrm>
            <a:off x="16903085" y="3400533"/>
            <a:ext cx="155935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/>
            <a:r>
              <a:t>PATIENTS</a:t>
            </a:r>
          </a:p>
        </p:txBody>
      </p:sp>
      <p:sp>
        <p:nvSpPr>
          <p:cNvPr id="155" name="PRIVE (Non HOSPITALIER)"/>
          <p:cNvSpPr txBox="1"/>
          <p:nvPr/>
        </p:nvSpPr>
        <p:spPr>
          <a:xfrm>
            <a:off x="2288420" y="3783325"/>
            <a:ext cx="3777387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PRIVE (Non HOSPITALIER)</a:t>
            </a:r>
          </a:p>
        </p:txBody>
      </p:sp>
      <p:sp>
        <p:nvSpPr>
          <p:cNvPr id="156" name="HOSPITALIER"/>
          <p:cNvSpPr txBox="1"/>
          <p:nvPr/>
        </p:nvSpPr>
        <p:spPr>
          <a:xfrm>
            <a:off x="7717774" y="3783325"/>
            <a:ext cx="2027836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HOSPITALIER</a:t>
            </a:r>
          </a:p>
        </p:txBody>
      </p:sp>
      <p:sp>
        <p:nvSpPr>
          <p:cNvPr id="157" name="TYPES D’HOPITAUX…"/>
          <p:cNvSpPr txBox="1"/>
          <p:nvPr/>
        </p:nvSpPr>
        <p:spPr>
          <a:xfrm>
            <a:off x="829037" y="6074867"/>
            <a:ext cx="6696152" cy="1566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/>
            </a:pPr>
            <a:r>
              <a:t>TYPES D’HOPITAUX</a:t>
            </a:r>
          </a:p>
          <a:p>
            <a:pPr marL="304800" indent="-304800" algn="l">
              <a:buSzPct val="123000"/>
              <a:buChar char="-"/>
            </a:pPr>
            <a:r>
              <a:t>CHU</a:t>
            </a:r>
          </a:p>
          <a:p>
            <a:pPr marL="304800" indent="-304800" algn="l">
              <a:buSzPct val="123000"/>
              <a:buChar char="-"/>
            </a:pPr>
            <a:r>
              <a:t>Autres</a:t>
            </a:r>
          </a:p>
          <a:p>
            <a:pPr marL="304800" indent="-304800" algn="l">
              <a:buSzPct val="123000"/>
              <a:buChar char="-"/>
            </a:pPr>
            <a:r>
              <a:t>Types de Structures internes (DRC, URC, CIC)</a:t>
            </a:r>
          </a:p>
        </p:txBody>
      </p:sp>
      <p:sp>
        <p:nvSpPr>
          <p:cNvPr id="158" name="TYPES D’ESSAIS CLINIQUES…"/>
          <p:cNvSpPr txBox="1"/>
          <p:nvPr/>
        </p:nvSpPr>
        <p:spPr>
          <a:xfrm>
            <a:off x="839842" y="8193223"/>
            <a:ext cx="4444595" cy="1197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>
              <a:defRPr b="1"/>
            </a:pPr>
            <a:r>
              <a:t>TYPES D’ESSAIS CLINIQUES</a:t>
            </a:r>
          </a:p>
          <a:p>
            <a:pPr marL="304800" indent="-304800" algn="l">
              <a:buSzPct val="123000"/>
              <a:buChar char="-"/>
            </a:pPr>
            <a:r>
              <a:t>Institutionnels / Académiques</a:t>
            </a:r>
          </a:p>
          <a:p>
            <a:pPr marL="304800" indent="-304800" algn="l">
              <a:buSzPct val="123000"/>
              <a:buChar char="-"/>
            </a:pPr>
            <a:r>
              <a:t>Non institutionnels</a:t>
            </a:r>
          </a:p>
        </p:txBody>
      </p:sp>
      <p:sp>
        <p:nvSpPr>
          <p:cNvPr id="159" name="TYPES DE PRODUITS DE SANTE…"/>
          <p:cNvSpPr txBox="1"/>
          <p:nvPr/>
        </p:nvSpPr>
        <p:spPr>
          <a:xfrm>
            <a:off x="843107" y="9943279"/>
            <a:ext cx="4890517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TYPES DE PRODUITS DE SANTE</a:t>
            </a:r>
          </a:p>
          <a:p>
            <a:pPr marL="304800" indent="-304800" algn="l">
              <a:buSzPct val="123000"/>
              <a:buChar char="-"/>
            </a:pPr>
            <a:r>
              <a:t>Médicaments</a:t>
            </a:r>
          </a:p>
          <a:p>
            <a:pPr marL="304800" indent="-304800" algn="l">
              <a:buSzPct val="123000"/>
              <a:buChar char="-"/>
            </a:pPr>
            <a:r>
              <a:t>Dispositifs médicaux</a:t>
            </a:r>
          </a:p>
        </p:txBody>
      </p:sp>
      <p:sp>
        <p:nvSpPr>
          <p:cNvPr id="160" name="TYPES DE DOMAINES THERAPEUTIQUES"/>
          <p:cNvSpPr txBox="1"/>
          <p:nvPr/>
        </p:nvSpPr>
        <p:spPr>
          <a:xfrm>
            <a:off x="847570" y="11927008"/>
            <a:ext cx="62389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/>
            </a:lvl1pPr>
          </a:lstStyle>
          <a:p>
            <a:pPr/>
            <a:r>
              <a:t>TYPES DE DOMAINES THERAPEUTIQUES</a:t>
            </a:r>
          </a:p>
        </p:txBody>
      </p:sp>
      <p:sp>
        <p:nvSpPr>
          <p:cNvPr id="161" name="Rectangle"/>
          <p:cNvSpPr/>
          <p:nvPr/>
        </p:nvSpPr>
        <p:spPr>
          <a:xfrm>
            <a:off x="1732300" y="2264033"/>
            <a:ext cx="9136442" cy="2992604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2" name="Rectangle"/>
          <p:cNvSpPr/>
          <p:nvPr/>
        </p:nvSpPr>
        <p:spPr>
          <a:xfrm>
            <a:off x="11429327" y="2291747"/>
            <a:ext cx="3953536" cy="267863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3" name="Rectangle"/>
          <p:cNvSpPr/>
          <p:nvPr/>
        </p:nvSpPr>
        <p:spPr>
          <a:xfrm>
            <a:off x="15943448" y="2413533"/>
            <a:ext cx="3478632" cy="2435059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4" name="Rectangle aux angles arrondis"/>
          <p:cNvSpPr/>
          <p:nvPr/>
        </p:nvSpPr>
        <p:spPr>
          <a:xfrm>
            <a:off x="374940" y="5461959"/>
            <a:ext cx="7955714" cy="7975299"/>
          </a:xfrm>
          <a:prstGeom prst="roundRect">
            <a:avLst>
              <a:gd name="adj" fmla="val 15000"/>
            </a:avLst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5" name="FONCTIONS…"/>
          <p:cNvSpPr txBox="1"/>
          <p:nvPr/>
        </p:nvSpPr>
        <p:spPr>
          <a:xfrm>
            <a:off x="13151813" y="6237762"/>
            <a:ext cx="7614210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b="1"/>
            </a:pPr>
            <a:r>
              <a:t>FONCTIONS </a:t>
            </a:r>
          </a:p>
          <a:p>
            <a:pPr lvl="1">
              <a:defRPr b="1"/>
            </a:pPr>
            <a:r>
              <a:t>(Collaborateurs non médecins de l’investigateur)</a:t>
            </a:r>
          </a:p>
        </p:txBody>
      </p:sp>
      <p:sp>
        <p:nvSpPr>
          <p:cNvPr id="166" name="ARC hospitalier  (Non TEC)…"/>
          <p:cNvSpPr txBox="1"/>
          <p:nvPr/>
        </p:nvSpPr>
        <p:spPr>
          <a:xfrm>
            <a:off x="14465284" y="7448646"/>
            <a:ext cx="5833263" cy="4880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ARC hospitalier  (Non TEC)</a:t>
            </a:r>
          </a:p>
          <a:p>
            <a:pPr algn="l"/>
          </a:p>
          <a:p>
            <a:pPr algn="l"/>
            <a:r>
              <a:t>ARC hospitalier et TEC</a:t>
            </a:r>
          </a:p>
          <a:p>
            <a:pPr algn="l"/>
          </a:p>
          <a:p>
            <a:pPr algn="l"/>
            <a:r>
              <a:t>TEC (Technicien d’essai clinique)</a:t>
            </a:r>
          </a:p>
          <a:p>
            <a:pPr algn="l"/>
          </a:p>
          <a:p>
            <a:pPr algn="l"/>
            <a:r>
              <a:t>IRC (infirmière de Recherche Clinique)</a:t>
            </a:r>
          </a:p>
          <a:p>
            <a:pPr algn="l"/>
          </a:p>
          <a:p>
            <a:pPr algn="l"/>
            <a:r>
              <a:t>TEE (Technicien d’Etude épidémiologique)</a:t>
            </a:r>
          </a:p>
          <a:p>
            <a:pPr algn="l"/>
          </a:p>
          <a:p>
            <a:pPr algn="l"/>
            <a:r>
              <a:t>Coordinateur d’essais cliniques</a:t>
            </a:r>
          </a:p>
          <a:p>
            <a:pPr algn="l"/>
          </a:p>
          <a:p>
            <a:pPr algn="l"/>
            <a:r>
              <a:t>Chef de Projet</a:t>
            </a:r>
          </a:p>
        </p:txBody>
      </p:sp>
      <p:sp>
        <p:nvSpPr>
          <p:cNvPr id="167" name="Rectangle aux angles arrondis"/>
          <p:cNvSpPr/>
          <p:nvPr/>
        </p:nvSpPr>
        <p:spPr>
          <a:xfrm>
            <a:off x="12735759" y="5974205"/>
            <a:ext cx="9199941" cy="6950807"/>
          </a:xfrm>
          <a:prstGeom prst="roundRect">
            <a:avLst>
              <a:gd name="adj" fmla="val 15000"/>
            </a:avLst>
          </a:prstGeom>
          <a:ln w="635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68" name="Ligne"/>
          <p:cNvSpPr/>
          <p:nvPr/>
        </p:nvSpPr>
        <p:spPr>
          <a:xfrm flipH="1">
            <a:off x="8497283" y="9003820"/>
            <a:ext cx="3777387" cy="1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9" name="Ligne"/>
          <p:cNvSpPr/>
          <p:nvPr/>
        </p:nvSpPr>
        <p:spPr>
          <a:xfrm flipH="1" flipV="1">
            <a:off x="8044748" y="5430488"/>
            <a:ext cx="4409124" cy="2474207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0" name="Ligne"/>
          <p:cNvSpPr/>
          <p:nvPr/>
        </p:nvSpPr>
        <p:spPr>
          <a:xfrm flipH="1" flipV="1">
            <a:off x="12663934" y="5100139"/>
            <a:ext cx="215003" cy="1195718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1" name="Ligne"/>
          <p:cNvSpPr/>
          <p:nvPr/>
        </p:nvSpPr>
        <p:spPr>
          <a:xfrm flipV="1">
            <a:off x="17381916" y="4966558"/>
            <a:ext cx="1" cy="889681"/>
          </a:xfrm>
          <a:prstGeom prst="line">
            <a:avLst/>
          </a:prstGeom>
          <a:ln w="1270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