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eur et date"/>
          <p:cNvSpPr txBox="1"/>
          <p:nvPr>
            <p:ph type="body" sz="quarter" idx="21" hasCustomPrompt="1"/>
          </p:nvPr>
        </p:nvSpPr>
        <p:spPr>
          <a:xfrm>
            <a:off x="1201340" y="11859862"/>
            <a:ext cx="21971003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Auteur et date</a:t>
            </a:r>
          </a:p>
        </p:txBody>
      </p:sp>
      <p:sp>
        <p:nvSpPr>
          <p:cNvPr id="12" name="Titre de la présentation"/>
          <p:cNvSpPr txBox="1"/>
          <p:nvPr>
            <p:ph type="title" hasCustomPrompt="1"/>
          </p:nvPr>
        </p:nvSpPr>
        <p:spPr>
          <a:xfrm>
            <a:off x="1206496" y="2574991"/>
            <a:ext cx="21971004" cy="4648201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Titre de la présentation</a:t>
            </a:r>
          </a:p>
        </p:txBody>
      </p:sp>
      <p:sp>
        <p:nvSpPr>
          <p:cNvPr id="13" name="Texte niveau 1…"/>
          <p:cNvSpPr txBox="1"/>
          <p:nvPr>
            <p:ph type="body" sz="quarter" idx="1" hasCustomPrompt="1"/>
          </p:nvPr>
        </p:nvSpPr>
        <p:spPr>
          <a:xfrm>
            <a:off x="1201342" y="7223190"/>
            <a:ext cx="21971001" cy="1905001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Sous-titre de la présentation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écla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 niveau 1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Déclaration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ait 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e niveau 1…"/>
          <p:cNvSpPr txBox="1"/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100 %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Données clés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Données clés</a:t>
            </a:r>
          </a:p>
        </p:txBody>
      </p:sp>
      <p:sp>
        <p:nvSpPr>
          <p:cNvPr id="108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/>
          <p:nvPr>
            <p:ph type="body" sz="quarter" idx="21" hasCustomPrompt="1"/>
          </p:nvPr>
        </p:nvSpPr>
        <p:spPr>
          <a:xfrm>
            <a:off x="2430025" y="10675453"/>
            <a:ext cx="202000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Attribution</a:t>
            </a:r>
          </a:p>
        </p:txBody>
      </p:sp>
      <p:sp>
        <p:nvSpPr>
          <p:cNvPr id="116" name="Texte niveau 1…"/>
          <p:cNvSpPr txBox="1"/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pc="-17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« Citation notable »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Bol de salade avec du riz frit, des œufs durs et des baguettes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5" name="Bol avec des beignets de saumon, de la salade et du houmous 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6" name="Bol de pâtes pappardelle avec du beurre maître d’hôtel, des noisettes grillées et des lamelles de parmesan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27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bol de salade avec du riz frit, des œufs durs et des baguettes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3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ts et citrons verts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2" name="Titre de la présentation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Titre de la présentation</a:t>
            </a:r>
          </a:p>
        </p:txBody>
      </p:sp>
      <p:sp>
        <p:nvSpPr>
          <p:cNvPr id="23" name="Auteur et date"/>
          <p:cNvSpPr txBox="1"/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</a:lstStyle>
          <a:p>
            <a:pPr/>
            <a:r>
              <a:t>Auteur et date</a:t>
            </a:r>
          </a:p>
        </p:txBody>
      </p:sp>
      <p:sp>
        <p:nvSpPr>
          <p:cNvPr id="24" name="Texte niveau 1…"/>
          <p:cNvSpPr txBox="1"/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Sous-titre de la présentation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Autre 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Bol avec des beignets de saumon, de la salade et du houmous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3" name="Titre de diapositive"/>
          <p:cNvSpPr txBox="1"/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pPr/>
            <a:r>
              <a:t>Titre de diapositive</a:t>
            </a:r>
          </a:p>
        </p:txBody>
      </p:sp>
      <p:sp>
        <p:nvSpPr>
          <p:cNvPr id="34" name="Texte niveau 1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Sous-titre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Numéro de diapositive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re de diapositive"/>
          <p:cNvSpPr txBox="1"/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Titre de diapositive</a:t>
            </a:r>
          </a:p>
        </p:txBody>
      </p:sp>
      <p:sp>
        <p:nvSpPr>
          <p:cNvPr id="43" name="Sous-titre de diapositiv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diapositive</a:t>
            </a:r>
          </a:p>
        </p:txBody>
      </p:sp>
      <p:sp>
        <p:nvSpPr>
          <p:cNvPr id="44" name="Texte niveau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5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 niveau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ous-titre de diapositive"/>
          <p:cNvSpPr txBox="1"/>
          <p:nvPr>
            <p:ph type="body" sz="quarter" idx="21" hasCustomPrompt="1"/>
          </p:nvPr>
        </p:nvSpPr>
        <p:spPr>
          <a:xfrm>
            <a:off x="1206500" y="2372962"/>
            <a:ext cx="9779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diapositive</a:t>
            </a:r>
          </a:p>
        </p:txBody>
      </p:sp>
      <p:sp>
        <p:nvSpPr>
          <p:cNvPr id="61" name="Texte niveau 1…"/>
          <p:cNvSpPr txBox="1"/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2" name="Bol de pâtes pappardelle avec du beurre maître d’hôtel, des noisettes grillées et des lamelles de parmesan"/>
          <p:cNvSpPr/>
          <p:nvPr>
            <p:ph type="pic" idx="22"/>
          </p:nvPr>
        </p:nvSpPr>
        <p:spPr>
          <a:xfrm>
            <a:off x="12192000" y="-407266"/>
            <a:ext cx="10916874" cy="145558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3" name="Titre de diapositive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Titre de diapositive</a:t>
            </a:r>
          </a:p>
        </p:txBody>
      </p:sp>
      <p:sp>
        <p:nvSpPr>
          <p:cNvPr id="64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re de section"/>
          <p:cNvSpPr txBox="1"/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Titre de section</a:t>
            </a:r>
          </a:p>
        </p:txBody>
      </p:sp>
      <p:sp>
        <p:nvSpPr>
          <p:cNvPr id="72" name="Numéro de diapositive"/>
          <p:cNvSpPr txBox="1"/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re seu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re de diapositive"/>
          <p:cNvSpPr txBox="1"/>
          <p:nvPr>
            <p:ph type="title" hasCustomPrompt="1"/>
          </p:nvPr>
        </p:nvSpPr>
        <p:spPr>
          <a:xfrm>
            <a:off x="1206500" y="1079500"/>
            <a:ext cx="21971000" cy="1434949"/>
          </a:xfrm>
          <a:prstGeom prst="rect">
            <a:avLst/>
          </a:prstGeom>
        </p:spPr>
        <p:txBody>
          <a:bodyPr/>
          <a:lstStyle/>
          <a:p>
            <a:pPr/>
            <a:r>
              <a:t>Titre de diapositive</a:t>
            </a:r>
          </a:p>
        </p:txBody>
      </p:sp>
      <p:sp>
        <p:nvSpPr>
          <p:cNvPr id="80" name="Sous-titre de diapositive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diapositive</a:t>
            </a:r>
          </a:p>
        </p:txBody>
      </p:sp>
      <p:sp>
        <p:nvSpPr>
          <p:cNvPr id="8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Ordre du j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re de l’ordre du jour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Titre de l’ordre du jour</a:t>
            </a:r>
          </a:p>
        </p:txBody>
      </p:sp>
      <p:sp>
        <p:nvSpPr>
          <p:cNvPr id="89" name="Sous-titre de l’ordre du jour"/>
          <p:cNvSpPr txBox="1"/>
          <p:nvPr>
            <p:ph type="body" sz="quarter" idx="21" hasCustomPrompt="1"/>
          </p:nvPr>
        </p:nvSpPr>
        <p:spPr>
          <a:xfrm>
            <a:off x="1206500" y="2372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Sous-titre de l’ordre du jour</a:t>
            </a:r>
          </a:p>
        </p:txBody>
      </p:sp>
      <p:sp>
        <p:nvSpPr>
          <p:cNvPr id="90" name="Texte niveau 1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55" sz="5500"/>
            </a:lvl5pPr>
          </a:lstStyle>
          <a:p>
            <a:pPr/>
            <a:r>
              <a:t>Rubriques de l’ordre du jour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1" name="Numéro de diapositiv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de diapositive"/>
          <p:cNvSpPr txBox="1"/>
          <p:nvPr>
            <p:ph type="title" hasCustomPrompt="1"/>
          </p:nvPr>
        </p:nvSpPr>
        <p:spPr>
          <a:xfrm>
            <a:off x="1206500" y="1079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Titre de diapositive</a:t>
            </a:r>
          </a:p>
        </p:txBody>
      </p:sp>
      <p:sp>
        <p:nvSpPr>
          <p:cNvPr id="3" name="Texte niveau 1…"/>
          <p:cNvSpPr txBox="1"/>
          <p:nvPr>
            <p:ph type="body" idx="1" hasCustomPrompt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Texte de puce de diapositive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" name="Numéro de diapositive"/>
          <p:cNvSpPr txBox="1"/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ETAT DES LIEUX DES FONCTIONS DE MONITORING D’ESSAIS CLINIQUES…"/>
          <p:cNvSpPr txBox="1"/>
          <p:nvPr/>
        </p:nvSpPr>
        <p:spPr>
          <a:xfrm>
            <a:off x="3088828" y="507548"/>
            <a:ext cx="18206344" cy="12279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 sz="4000">
                <a:latin typeface="Arial"/>
                <a:ea typeface="Arial"/>
                <a:cs typeface="Arial"/>
                <a:sym typeface="Arial"/>
              </a:defRPr>
            </a:pPr>
            <a:r>
              <a:t>ETAT DES LIEUX DES FONCTIONS DE MONITORING D’ESSAIS CLINIQUES</a:t>
            </a:r>
          </a:p>
          <a:p>
            <a:pPr>
              <a:defRPr b="1" sz="4000">
                <a:latin typeface="Arial"/>
                <a:ea typeface="Arial"/>
                <a:cs typeface="Arial"/>
                <a:sym typeface="Arial"/>
              </a:defRPr>
            </a:pPr>
            <a:r>
              <a:t>DANS LE SECTEUR HOSPITALIER</a:t>
            </a:r>
          </a:p>
        </p:txBody>
      </p:sp>
      <p:sp>
        <p:nvSpPr>
          <p:cNvPr id="152" name="PROMOTEUR"/>
          <p:cNvSpPr txBox="1"/>
          <p:nvPr/>
        </p:nvSpPr>
        <p:spPr>
          <a:xfrm>
            <a:off x="5848964" y="2927049"/>
            <a:ext cx="2118056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/>
            </a:lvl1pPr>
          </a:lstStyle>
          <a:p>
            <a:pPr/>
            <a:r>
              <a:t>PROMOTEUR</a:t>
            </a:r>
          </a:p>
        </p:txBody>
      </p:sp>
      <p:sp>
        <p:nvSpPr>
          <p:cNvPr id="153" name="INVESTIGATEUR…"/>
          <p:cNvSpPr txBox="1"/>
          <p:nvPr/>
        </p:nvSpPr>
        <p:spPr>
          <a:xfrm>
            <a:off x="11491341" y="2984039"/>
            <a:ext cx="3829508" cy="11976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/>
            </a:pPr>
            <a:r>
              <a:t>INVESTIGATEUR</a:t>
            </a:r>
          </a:p>
          <a:p>
            <a:pPr>
              <a:defRPr b="1"/>
            </a:pPr>
          </a:p>
          <a:p>
            <a:pPr>
              <a:defRPr b="1"/>
            </a:pPr>
            <a:r>
              <a:t>+ Médecin Etude Clinique</a:t>
            </a:r>
          </a:p>
        </p:txBody>
      </p:sp>
      <p:sp>
        <p:nvSpPr>
          <p:cNvPr id="154" name="PATIENTS"/>
          <p:cNvSpPr txBox="1"/>
          <p:nvPr/>
        </p:nvSpPr>
        <p:spPr>
          <a:xfrm>
            <a:off x="16903085" y="3400533"/>
            <a:ext cx="1559358" cy="4610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/>
            </a:lvl1pPr>
          </a:lstStyle>
          <a:p>
            <a:pPr/>
            <a:r>
              <a:t>PATIENTS</a:t>
            </a:r>
          </a:p>
        </p:txBody>
      </p:sp>
      <p:sp>
        <p:nvSpPr>
          <p:cNvPr id="155" name="PRIVE (Non HOSPITALIER)"/>
          <p:cNvSpPr txBox="1"/>
          <p:nvPr/>
        </p:nvSpPr>
        <p:spPr>
          <a:xfrm>
            <a:off x="2288420" y="3783325"/>
            <a:ext cx="3777387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PRIVE (Non HOSPITALIER)</a:t>
            </a:r>
          </a:p>
        </p:txBody>
      </p:sp>
      <p:sp>
        <p:nvSpPr>
          <p:cNvPr id="156" name="HOSPITALIER"/>
          <p:cNvSpPr txBox="1"/>
          <p:nvPr/>
        </p:nvSpPr>
        <p:spPr>
          <a:xfrm>
            <a:off x="7717774" y="3783325"/>
            <a:ext cx="2027836" cy="4613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/>
            <a:r>
              <a:t>HOSPITALIER</a:t>
            </a:r>
          </a:p>
        </p:txBody>
      </p:sp>
      <p:sp>
        <p:nvSpPr>
          <p:cNvPr id="157" name="TYPES D’HOPITAUX…"/>
          <p:cNvSpPr txBox="1"/>
          <p:nvPr/>
        </p:nvSpPr>
        <p:spPr>
          <a:xfrm>
            <a:off x="829037" y="6074867"/>
            <a:ext cx="6696152" cy="15662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>
              <a:defRPr b="1"/>
            </a:pPr>
            <a:r>
              <a:t>TYPES D’HOPITAUX</a:t>
            </a:r>
          </a:p>
          <a:p>
            <a:pPr marL="304800" indent="-304800" algn="l">
              <a:buSzPct val="123000"/>
              <a:buChar char="-"/>
            </a:pPr>
            <a:r>
              <a:t>CHU</a:t>
            </a:r>
          </a:p>
          <a:p>
            <a:pPr marL="304800" indent="-304800" algn="l">
              <a:buSzPct val="123000"/>
              <a:buChar char="-"/>
            </a:pPr>
            <a:r>
              <a:t>Autres</a:t>
            </a:r>
          </a:p>
          <a:p>
            <a:pPr marL="304800" indent="-304800" algn="l">
              <a:buSzPct val="123000"/>
              <a:buChar char="-"/>
            </a:pPr>
            <a:r>
              <a:t>Types de Structures internes (DRC, URC, CIC)</a:t>
            </a:r>
          </a:p>
        </p:txBody>
      </p:sp>
      <p:sp>
        <p:nvSpPr>
          <p:cNvPr id="158" name="TYPES D’ESSAIS CLINIQUES…"/>
          <p:cNvSpPr txBox="1"/>
          <p:nvPr/>
        </p:nvSpPr>
        <p:spPr>
          <a:xfrm>
            <a:off x="839842" y="8193223"/>
            <a:ext cx="4444595" cy="11979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>
            <a:spAutoFit/>
          </a:bodyPr>
          <a:lstStyle/>
          <a:p>
            <a:pPr>
              <a:defRPr b="1"/>
            </a:pPr>
            <a:r>
              <a:t>TYPES D’ESSAIS CLINIQUES</a:t>
            </a:r>
          </a:p>
          <a:p>
            <a:pPr marL="304800" indent="-304800" algn="l">
              <a:buSzPct val="123000"/>
              <a:buChar char="-"/>
            </a:pPr>
            <a:r>
              <a:t>Institutionnels / Académiques</a:t>
            </a:r>
          </a:p>
          <a:p>
            <a:pPr marL="304800" indent="-304800" algn="l">
              <a:buSzPct val="123000"/>
              <a:buChar char="-"/>
            </a:pPr>
            <a:r>
              <a:t>Non institutionnels</a:t>
            </a:r>
          </a:p>
        </p:txBody>
      </p:sp>
      <p:sp>
        <p:nvSpPr>
          <p:cNvPr id="159" name="TYPES DE PRODUITS DE SANTE…"/>
          <p:cNvSpPr txBox="1"/>
          <p:nvPr/>
        </p:nvSpPr>
        <p:spPr>
          <a:xfrm>
            <a:off x="843107" y="9943279"/>
            <a:ext cx="4890517" cy="11979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>
              <a:defRPr b="1"/>
            </a:pPr>
            <a:r>
              <a:t>TYPES DE PRODUITS DE SANTE</a:t>
            </a:r>
          </a:p>
          <a:p>
            <a:pPr marL="304800" indent="-304800" algn="l">
              <a:buSzPct val="123000"/>
              <a:buChar char="-"/>
            </a:pPr>
            <a:r>
              <a:t>Médicaments</a:t>
            </a:r>
          </a:p>
          <a:p>
            <a:pPr marL="304800" indent="-304800" algn="l">
              <a:buSzPct val="123000"/>
              <a:buChar char="-"/>
            </a:pPr>
            <a:r>
              <a:t>Dispositifs médicaux</a:t>
            </a:r>
          </a:p>
        </p:txBody>
      </p:sp>
      <p:sp>
        <p:nvSpPr>
          <p:cNvPr id="160" name="TYPES DE DOMAINES THERAPEUTIQUES"/>
          <p:cNvSpPr txBox="1"/>
          <p:nvPr/>
        </p:nvSpPr>
        <p:spPr>
          <a:xfrm>
            <a:off x="847570" y="11927008"/>
            <a:ext cx="6238952" cy="4610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b="1"/>
            </a:lvl1pPr>
          </a:lstStyle>
          <a:p>
            <a:pPr/>
            <a:r>
              <a:t>TYPES DE DOMAINES THERAPEUTIQUES</a:t>
            </a:r>
          </a:p>
        </p:txBody>
      </p:sp>
      <p:sp>
        <p:nvSpPr>
          <p:cNvPr id="161" name="Rectangle"/>
          <p:cNvSpPr/>
          <p:nvPr/>
        </p:nvSpPr>
        <p:spPr>
          <a:xfrm>
            <a:off x="1732300" y="2264033"/>
            <a:ext cx="9136442" cy="2992604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62" name="Rectangle"/>
          <p:cNvSpPr/>
          <p:nvPr/>
        </p:nvSpPr>
        <p:spPr>
          <a:xfrm>
            <a:off x="11429327" y="2291747"/>
            <a:ext cx="3953536" cy="2678631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63" name="Rectangle"/>
          <p:cNvSpPr/>
          <p:nvPr/>
        </p:nvSpPr>
        <p:spPr>
          <a:xfrm>
            <a:off x="15943448" y="2413533"/>
            <a:ext cx="3478632" cy="2435059"/>
          </a:xfrm>
          <a:prstGeom prst="rect">
            <a:avLst/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64" name="Rectangle aux angles arrondis"/>
          <p:cNvSpPr/>
          <p:nvPr/>
        </p:nvSpPr>
        <p:spPr>
          <a:xfrm>
            <a:off x="374940" y="5461959"/>
            <a:ext cx="7955714" cy="7975299"/>
          </a:xfrm>
          <a:prstGeom prst="roundRect">
            <a:avLst>
              <a:gd name="adj" fmla="val 15000"/>
            </a:avLst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65" name="FONCTIONS…"/>
          <p:cNvSpPr txBox="1"/>
          <p:nvPr/>
        </p:nvSpPr>
        <p:spPr>
          <a:xfrm>
            <a:off x="13151813" y="6237762"/>
            <a:ext cx="7614210" cy="82936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1">
              <a:defRPr b="1"/>
            </a:pPr>
            <a:r>
              <a:t>FONCTIONS </a:t>
            </a:r>
          </a:p>
          <a:p>
            <a:pPr lvl="1">
              <a:defRPr b="1"/>
            </a:pPr>
            <a:r>
              <a:t>(Collaborateurs non médecins de l’investigateur)</a:t>
            </a:r>
          </a:p>
        </p:txBody>
      </p:sp>
      <p:sp>
        <p:nvSpPr>
          <p:cNvPr id="166" name="ARC hospitalier  (Non TEC)…"/>
          <p:cNvSpPr txBox="1"/>
          <p:nvPr/>
        </p:nvSpPr>
        <p:spPr>
          <a:xfrm>
            <a:off x="14465284" y="7448646"/>
            <a:ext cx="5833263" cy="48809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algn="l"/>
            <a:r>
              <a:t>ARC hospitalier  (Non TEC)</a:t>
            </a:r>
          </a:p>
          <a:p>
            <a:pPr algn="l"/>
          </a:p>
          <a:p>
            <a:pPr algn="l"/>
            <a:r>
              <a:t>ARC hospitalier et TEC</a:t>
            </a:r>
          </a:p>
          <a:p>
            <a:pPr algn="l"/>
          </a:p>
          <a:p>
            <a:pPr algn="l"/>
            <a:r>
              <a:t>TEC (Technicien d’essai clinique)</a:t>
            </a:r>
          </a:p>
          <a:p>
            <a:pPr algn="l"/>
          </a:p>
          <a:p>
            <a:pPr algn="l"/>
            <a:r>
              <a:t>IRC (infirmière de Recherche Clinique)</a:t>
            </a:r>
          </a:p>
          <a:p>
            <a:pPr algn="l"/>
          </a:p>
          <a:p>
            <a:pPr algn="l"/>
            <a:r>
              <a:t>TEE (Technicien d’Etude épidémiologique)</a:t>
            </a:r>
          </a:p>
          <a:p>
            <a:pPr algn="l"/>
          </a:p>
          <a:p>
            <a:pPr algn="l"/>
            <a:r>
              <a:t>Coordinateur d’essais cliniques</a:t>
            </a:r>
          </a:p>
          <a:p>
            <a:pPr algn="l"/>
          </a:p>
          <a:p>
            <a:pPr algn="l"/>
            <a:r>
              <a:t>Chef de Projet</a:t>
            </a:r>
          </a:p>
        </p:txBody>
      </p:sp>
      <p:sp>
        <p:nvSpPr>
          <p:cNvPr id="167" name="Rectangle aux angles arrondis"/>
          <p:cNvSpPr/>
          <p:nvPr/>
        </p:nvSpPr>
        <p:spPr>
          <a:xfrm>
            <a:off x="12735759" y="5974205"/>
            <a:ext cx="9199941" cy="6950807"/>
          </a:xfrm>
          <a:prstGeom prst="roundRect">
            <a:avLst>
              <a:gd name="adj" fmla="val 15000"/>
            </a:avLst>
          </a:prstGeom>
          <a:ln w="635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defTabSz="825500">
              <a:defRPr sz="3200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168" name="Ligne"/>
          <p:cNvSpPr/>
          <p:nvPr/>
        </p:nvSpPr>
        <p:spPr>
          <a:xfrm flipH="1">
            <a:off x="8497283" y="9003820"/>
            <a:ext cx="3777387" cy="1"/>
          </a:xfrm>
          <a:prstGeom prst="line">
            <a:avLst/>
          </a:prstGeom>
          <a:ln w="1270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69" name="Ligne"/>
          <p:cNvSpPr/>
          <p:nvPr/>
        </p:nvSpPr>
        <p:spPr>
          <a:xfrm flipH="1" flipV="1">
            <a:off x="8044748" y="5430488"/>
            <a:ext cx="4409124" cy="2474207"/>
          </a:xfrm>
          <a:prstGeom prst="line">
            <a:avLst/>
          </a:prstGeom>
          <a:ln w="1270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0" name="Ligne"/>
          <p:cNvSpPr/>
          <p:nvPr/>
        </p:nvSpPr>
        <p:spPr>
          <a:xfrm flipH="1" flipV="1">
            <a:off x="12663934" y="5100139"/>
            <a:ext cx="215003" cy="1195718"/>
          </a:xfrm>
          <a:prstGeom prst="line">
            <a:avLst/>
          </a:prstGeom>
          <a:ln w="1270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  <p:sp>
        <p:nvSpPr>
          <p:cNvPr id="171" name="Ligne"/>
          <p:cNvSpPr/>
          <p:nvPr/>
        </p:nvSpPr>
        <p:spPr>
          <a:xfrm flipV="1">
            <a:off x="17381916" y="4966558"/>
            <a:ext cx="1" cy="889681"/>
          </a:xfrm>
          <a:prstGeom prst="line">
            <a:avLst/>
          </a:prstGeom>
          <a:ln w="127000">
            <a:solidFill>
              <a:srgbClr val="000000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