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eur et date"/>
          <p:cNvSpPr txBox="1"/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Auteur et date</a:t>
            </a:r>
          </a:p>
        </p:txBody>
      </p:sp>
      <p:sp>
        <p:nvSpPr>
          <p:cNvPr id="12" name="Titre de la présentation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Titre de la présentation</a:t>
            </a:r>
          </a:p>
        </p:txBody>
      </p:sp>
      <p:sp>
        <p:nvSpPr>
          <p:cNvPr id="13" name="Texte niveau 1…"/>
          <p:cNvSpPr txBox="1"/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Sous-titre de la présentation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écla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e niveau 1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Déclaration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ait import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e niveau 1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100 %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Données clés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Données clés</a:t>
            </a:r>
          </a:p>
        </p:txBody>
      </p:sp>
      <p:sp>
        <p:nvSpPr>
          <p:cNvPr id="108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Texte niveau 1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« Citation notable »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Bol de salade avec du riz frit, des œufs durs et des baguettes"/>
          <p:cNvSpPr/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Bol avec des beignets de saumon, de la salade et du houmous "/>
          <p:cNvSpPr/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Bol de pâtes pappardelle avec du beurre maître d’hôtel, des noisettes grillées et des lamelles de parmesan"/>
          <p:cNvSpPr/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bol de salade avec du riz frit, des œufs durs et des baguettes"/>
          <p:cNvSpPr/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ts et citrons verts"/>
          <p:cNvSpPr/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Titre de la présentation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Titre de la présentation</a:t>
            </a:r>
          </a:p>
        </p:txBody>
      </p:sp>
      <p:sp>
        <p:nvSpPr>
          <p:cNvPr id="23" name="Auteur et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Auteur et date</a:t>
            </a:r>
          </a:p>
        </p:txBody>
      </p:sp>
      <p:sp>
        <p:nvSpPr>
          <p:cNvPr id="24" name="Texte niveau 1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Sous-titre de la présentation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utre 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l avec des beignets de saumon, de la salade et du houmous"/>
          <p:cNvSpPr/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Titre de diapositiv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Titre de diapositive</a:t>
            </a:r>
          </a:p>
        </p:txBody>
      </p:sp>
      <p:sp>
        <p:nvSpPr>
          <p:cNvPr id="34" name="Texte niveau 1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Sous-titre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Numéro de diapositive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re de diapositiv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Titre de diapositive</a:t>
            </a:r>
          </a:p>
        </p:txBody>
      </p:sp>
      <p:sp>
        <p:nvSpPr>
          <p:cNvPr id="43" name="Sous-titre de diapositiv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diapositive</a:t>
            </a:r>
          </a:p>
        </p:txBody>
      </p:sp>
      <p:sp>
        <p:nvSpPr>
          <p:cNvPr id="44" name="Texte niveau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 niveau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ous-titre de diapositiv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diapositive</a:t>
            </a:r>
          </a:p>
        </p:txBody>
      </p:sp>
      <p:sp>
        <p:nvSpPr>
          <p:cNvPr id="61" name="Texte niveau 1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Bol de pâtes pappardelle avec du beurre maître d’hôtel, des noisettes grillées et des lamelles de parmesan"/>
          <p:cNvSpPr/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Titre de diapositiv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Titre de diapositive</a:t>
            </a:r>
          </a:p>
        </p:txBody>
      </p:sp>
      <p:sp>
        <p:nvSpPr>
          <p:cNvPr id="6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re de section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Titre de section</a:t>
            </a:r>
          </a:p>
        </p:txBody>
      </p:sp>
      <p:sp>
        <p:nvSpPr>
          <p:cNvPr id="72" name="Numéro de diapositive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seu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re de diapositive"/>
          <p:cNvSpPr txBox="1"/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Titre de diapositive</a:t>
            </a:r>
          </a:p>
        </p:txBody>
      </p:sp>
      <p:sp>
        <p:nvSpPr>
          <p:cNvPr id="80" name="Sous-titre de diapositiv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diapositive</a:t>
            </a:r>
          </a:p>
        </p:txBody>
      </p:sp>
      <p:sp>
        <p:nvSpPr>
          <p:cNvPr id="8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rdre du j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re de l’ordre du jour"/>
          <p:cNvSpPr txBox="1"/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Titre de l’ordre du jour</a:t>
            </a:r>
          </a:p>
        </p:txBody>
      </p:sp>
      <p:sp>
        <p:nvSpPr>
          <p:cNvPr id="89" name="Sous-titre de l’ordre du jour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l’ordre du jour</a:t>
            </a:r>
          </a:p>
        </p:txBody>
      </p:sp>
      <p:sp>
        <p:nvSpPr>
          <p:cNvPr id="90" name="Texte niveau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Rubriques de l’ordre du jour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de diapositive"/>
          <p:cNvSpPr txBox="1"/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Titre de diapositive</a:t>
            </a:r>
          </a:p>
        </p:txBody>
      </p:sp>
      <p:sp>
        <p:nvSpPr>
          <p:cNvPr id="3" name="Texte niveau 1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ARBORESCENCE DES METIERS D’ARC DU SECTEUR PRIVE *"/>
          <p:cNvSpPr txBox="1"/>
          <p:nvPr/>
        </p:nvSpPr>
        <p:spPr>
          <a:xfrm>
            <a:off x="7604596" y="510107"/>
            <a:ext cx="9174808" cy="447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ARBORESCENCE DES METIERS D’ARC DU SECTEUR PRIVE *</a:t>
            </a:r>
          </a:p>
        </p:txBody>
      </p:sp>
      <p:sp>
        <p:nvSpPr>
          <p:cNvPr id="152" name="LABORATOIRES PROMOTEURS…"/>
          <p:cNvSpPr txBox="1"/>
          <p:nvPr/>
        </p:nvSpPr>
        <p:spPr>
          <a:xfrm>
            <a:off x="4724389" y="2278251"/>
            <a:ext cx="3623891" cy="6275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 sz="1800">
                <a:solidFill>
                  <a:schemeClr val="accent1">
                    <a:hueOff val="114395"/>
                    <a:lumOff val="-24975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LABORATOIRES PROMOTEURS</a:t>
            </a:r>
          </a:p>
          <a:p>
            <a:pPr>
              <a:defRPr b="1" sz="1800">
                <a:solidFill>
                  <a:schemeClr val="accent1">
                    <a:hueOff val="114395"/>
                    <a:lumOff val="-24975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Essais Médicaments</a:t>
            </a:r>
          </a:p>
        </p:txBody>
      </p:sp>
      <p:sp>
        <p:nvSpPr>
          <p:cNvPr id="153" name="SOCIETES PROMOTEURS…"/>
          <p:cNvSpPr txBox="1"/>
          <p:nvPr/>
        </p:nvSpPr>
        <p:spPr>
          <a:xfrm>
            <a:off x="10105775" y="2278251"/>
            <a:ext cx="2972136" cy="6275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 sz="1800">
                <a:solidFill>
                  <a:schemeClr val="accent6">
                    <a:satOff val="-20754"/>
                    <a:lumOff val="-16738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SOCIETES PROMOTEURS</a:t>
            </a:r>
          </a:p>
          <a:p>
            <a:pPr>
              <a:defRPr b="1" sz="1800">
                <a:solidFill>
                  <a:schemeClr val="accent6">
                    <a:satOff val="-20754"/>
                    <a:lumOff val="-16738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Essais DM</a:t>
            </a:r>
          </a:p>
        </p:txBody>
      </p:sp>
      <p:sp>
        <p:nvSpPr>
          <p:cNvPr id="154" name="CRO ET PRESTATAIRES"/>
          <p:cNvSpPr txBox="1"/>
          <p:nvPr/>
        </p:nvSpPr>
        <p:spPr>
          <a:xfrm>
            <a:off x="15980333" y="2344328"/>
            <a:ext cx="2726681" cy="3608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CRO ET PRESTATAIRES</a:t>
            </a:r>
          </a:p>
        </p:txBody>
      </p:sp>
      <p:sp>
        <p:nvSpPr>
          <p:cNvPr id="155" name="Niveau de management d’ARCs"/>
          <p:cNvSpPr txBox="1"/>
          <p:nvPr/>
        </p:nvSpPr>
        <p:spPr>
          <a:xfrm>
            <a:off x="136388" y="4043664"/>
            <a:ext cx="3556918" cy="3608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1800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Niveau de management d’ARCs</a:t>
            </a:r>
          </a:p>
        </p:txBody>
      </p:sp>
      <p:sp>
        <p:nvSpPr>
          <p:cNvPr id="156" name="ARC manager / Senior Clinical Operations Manager (exemple PRA) / Responsable Opérations Cliniques…"/>
          <p:cNvSpPr txBox="1"/>
          <p:nvPr/>
        </p:nvSpPr>
        <p:spPr>
          <a:xfrm>
            <a:off x="5376782" y="3968760"/>
            <a:ext cx="11788305" cy="6275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1">
              <a:defRPr b="1" sz="1800">
                <a:solidFill>
                  <a:schemeClr val="accent3">
                    <a:hueOff val="914338"/>
                    <a:satOff val="31515"/>
                    <a:lumOff val="-3079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ARC manager / Senior Clinical Operations Manager (exemple PRA) / Responsable Opérations Cliniques</a:t>
            </a:r>
          </a:p>
          <a:p>
            <a:pPr lvl="1">
              <a:defRPr b="1" sz="1800">
                <a:solidFill>
                  <a:schemeClr val="accent3">
                    <a:hueOff val="914338"/>
                    <a:satOff val="31515"/>
                    <a:lumOff val="-30790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Clinical Team Leader / Clinical trial operations manager (CTOM, exemple Sanofi)</a:t>
            </a:r>
          </a:p>
        </p:txBody>
      </p:sp>
      <p:sp>
        <p:nvSpPr>
          <p:cNvPr id="157" name="Fonctions opérationnelles de monitoring"/>
          <p:cNvSpPr txBox="1"/>
          <p:nvPr/>
        </p:nvSpPr>
        <p:spPr>
          <a:xfrm>
            <a:off x="208915" y="6544239"/>
            <a:ext cx="2959411" cy="6275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 sz="1800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Fonctions opérationnelles</a:t>
            </a:r>
            <a:br/>
            <a:r>
              <a:t>de monitoring</a:t>
            </a:r>
          </a:p>
        </p:txBody>
      </p:sp>
      <p:sp>
        <p:nvSpPr>
          <p:cNvPr id="158" name="ARC I / ARC junior/ In house…"/>
          <p:cNvSpPr txBox="1"/>
          <p:nvPr/>
        </p:nvSpPr>
        <p:spPr>
          <a:xfrm>
            <a:off x="12492972" y="11453507"/>
            <a:ext cx="5114469" cy="933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8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ARC I / ARC junior/ In house</a:t>
            </a:r>
          </a:p>
          <a:p>
            <a:pPr>
              <a:defRPr sz="18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Expérience &lt; 2ans</a:t>
            </a:r>
          </a:p>
          <a:p>
            <a:pPr>
              <a:defRPr sz="18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Exemples Prestataires :TEMPO PHARMA, HAYS,</a:t>
            </a:r>
          </a:p>
        </p:txBody>
      </p:sp>
      <p:sp>
        <p:nvSpPr>
          <p:cNvPr id="159" name="ARC II…"/>
          <p:cNvSpPr txBox="1"/>
          <p:nvPr/>
        </p:nvSpPr>
        <p:spPr>
          <a:xfrm>
            <a:off x="13633350" y="10032855"/>
            <a:ext cx="2965629" cy="933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8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ARC II </a:t>
            </a:r>
          </a:p>
          <a:p>
            <a:pPr>
              <a:defRPr sz="18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Expérience &gt; 2ans </a:t>
            </a:r>
          </a:p>
          <a:p>
            <a:pPr>
              <a:defRPr sz="18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(Exemples COVANCE, PPD)</a:t>
            </a:r>
          </a:p>
        </p:txBody>
      </p:sp>
      <p:sp>
        <p:nvSpPr>
          <p:cNvPr id="160" name="ARC Senior / ARC lead /…"/>
          <p:cNvSpPr txBox="1"/>
          <p:nvPr/>
        </p:nvSpPr>
        <p:spPr>
          <a:xfrm>
            <a:off x="12658022" y="8521245"/>
            <a:ext cx="4784370" cy="933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8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ARC Senior / ARC lead / </a:t>
            </a:r>
          </a:p>
          <a:p>
            <a:pPr>
              <a:defRPr sz="18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ARC moniteur régionalisé / ARC home based </a:t>
            </a:r>
          </a:p>
          <a:p>
            <a:pPr>
              <a:defRPr sz="18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Expérience &gt; 3 à 5 ans</a:t>
            </a:r>
          </a:p>
        </p:txBody>
      </p:sp>
      <p:sp>
        <p:nvSpPr>
          <p:cNvPr id="161" name="Study Manager…"/>
          <p:cNvSpPr txBox="1"/>
          <p:nvPr/>
        </p:nvSpPr>
        <p:spPr>
          <a:xfrm>
            <a:off x="13882066" y="7174735"/>
            <a:ext cx="2072031" cy="654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8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Study Manager</a:t>
            </a:r>
          </a:p>
          <a:p>
            <a:pPr>
              <a:defRPr sz="18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Expérience &gt; 5 ans</a:t>
            </a:r>
          </a:p>
        </p:txBody>
      </p:sp>
      <p:sp>
        <p:nvSpPr>
          <p:cNvPr id="162" name="Free lance"/>
          <p:cNvSpPr txBox="1"/>
          <p:nvPr/>
        </p:nvSpPr>
        <p:spPr>
          <a:xfrm>
            <a:off x="22140413" y="2167574"/>
            <a:ext cx="162702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chemeClr val="accent4">
                    <a:hueOff val="-476017"/>
                    <a:lumOff val="-10042"/>
                  </a:schemeClr>
                </a:solidFill>
              </a:defRPr>
            </a:lvl1pPr>
          </a:lstStyle>
          <a:p>
            <a:pPr/>
            <a:r>
              <a:t>Free lance</a:t>
            </a:r>
          </a:p>
        </p:txBody>
      </p:sp>
      <p:sp>
        <p:nvSpPr>
          <p:cNvPr id="163" name="ARC free lance…"/>
          <p:cNvSpPr txBox="1"/>
          <p:nvPr/>
        </p:nvSpPr>
        <p:spPr>
          <a:xfrm>
            <a:off x="21606992" y="4965917"/>
            <a:ext cx="2693865" cy="894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 sz="1800">
                <a:solidFill>
                  <a:schemeClr val="accent4">
                    <a:hueOff val="-476017"/>
                    <a:lumOff val="-10042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ARC free lance</a:t>
            </a:r>
          </a:p>
          <a:p>
            <a:pPr>
              <a:defRPr b="1" sz="1800">
                <a:solidFill>
                  <a:schemeClr val="accent4">
                    <a:hueOff val="-476017"/>
                    <a:lumOff val="-10042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Expérience de 5 à 7 ans</a:t>
            </a:r>
          </a:p>
          <a:p>
            <a:pPr>
              <a:defRPr b="1" sz="1800">
                <a:solidFill>
                  <a:schemeClr val="accent4">
                    <a:hueOff val="-476017"/>
                    <a:lumOff val="-10042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Régionalisé ou national</a:t>
            </a:r>
          </a:p>
        </p:txBody>
      </p:sp>
      <p:sp>
        <p:nvSpPr>
          <p:cNvPr id="164" name="ARC « maison »…"/>
          <p:cNvSpPr txBox="1"/>
          <p:nvPr/>
        </p:nvSpPr>
        <p:spPr>
          <a:xfrm>
            <a:off x="2804776" y="6878983"/>
            <a:ext cx="4523334" cy="1160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 sz="1800">
                <a:solidFill>
                  <a:schemeClr val="accent1">
                    <a:hueOff val="114395"/>
                    <a:lumOff val="-24975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ARC « maison »</a:t>
            </a:r>
          </a:p>
          <a:p>
            <a:pPr>
              <a:defRPr b="1" sz="1800">
                <a:solidFill>
                  <a:schemeClr val="accent1">
                    <a:hueOff val="114395"/>
                    <a:lumOff val="-24975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(Grande expérience des essais cliniques</a:t>
            </a:r>
            <a:br/>
            <a:r>
              <a:t>au sein de l’entreprise)</a:t>
            </a:r>
          </a:p>
          <a:p>
            <a:pPr>
              <a:defRPr b="1" sz="1800">
                <a:solidFill>
                  <a:schemeClr val="accent1">
                    <a:hueOff val="114395"/>
                    <a:lumOff val="-24975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Exemples GSK, PFIZER, BMS,….</a:t>
            </a:r>
          </a:p>
        </p:txBody>
      </p:sp>
      <p:sp>
        <p:nvSpPr>
          <p:cNvPr id="165" name="Ligne"/>
          <p:cNvSpPr/>
          <p:nvPr/>
        </p:nvSpPr>
        <p:spPr>
          <a:xfrm flipH="1" flipV="1">
            <a:off x="7119617" y="3019582"/>
            <a:ext cx="1092461" cy="805315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66" name="Ligne"/>
          <p:cNvSpPr/>
          <p:nvPr/>
        </p:nvSpPr>
        <p:spPr>
          <a:xfrm flipV="1">
            <a:off x="11464842" y="3013199"/>
            <a:ext cx="1" cy="894222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67" name="Ligne"/>
          <p:cNvSpPr/>
          <p:nvPr/>
        </p:nvSpPr>
        <p:spPr>
          <a:xfrm flipV="1">
            <a:off x="15079625" y="2720428"/>
            <a:ext cx="1204083" cy="1204083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68" name="Ligne"/>
          <p:cNvSpPr/>
          <p:nvPr/>
        </p:nvSpPr>
        <p:spPr>
          <a:xfrm flipV="1">
            <a:off x="14918081" y="10944044"/>
            <a:ext cx="1" cy="627522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69" name="Ligne"/>
          <p:cNvSpPr/>
          <p:nvPr/>
        </p:nvSpPr>
        <p:spPr>
          <a:xfrm flipV="1">
            <a:off x="14918081" y="9376743"/>
            <a:ext cx="1" cy="627523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70" name="Ligne"/>
          <p:cNvSpPr/>
          <p:nvPr/>
        </p:nvSpPr>
        <p:spPr>
          <a:xfrm flipV="1">
            <a:off x="14918081" y="7975552"/>
            <a:ext cx="1" cy="627523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71" name="Ligne"/>
          <p:cNvSpPr/>
          <p:nvPr/>
        </p:nvSpPr>
        <p:spPr>
          <a:xfrm flipH="1" flipV="1">
            <a:off x="11449370" y="4698344"/>
            <a:ext cx="3210167" cy="2240356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72" name="Coordinateur essais cliniques"/>
          <p:cNvSpPr txBox="1"/>
          <p:nvPr/>
        </p:nvSpPr>
        <p:spPr>
          <a:xfrm>
            <a:off x="18026116" y="8361798"/>
            <a:ext cx="3100389" cy="3608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Coordinateur essais cliniques</a:t>
            </a:r>
          </a:p>
        </p:txBody>
      </p:sp>
      <p:sp>
        <p:nvSpPr>
          <p:cNvPr id="173" name="Ligne"/>
          <p:cNvSpPr/>
          <p:nvPr/>
        </p:nvSpPr>
        <p:spPr>
          <a:xfrm flipV="1">
            <a:off x="16694202" y="8913496"/>
            <a:ext cx="2064411" cy="1543848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74" name="Ligne"/>
          <p:cNvSpPr/>
          <p:nvPr/>
        </p:nvSpPr>
        <p:spPr>
          <a:xfrm>
            <a:off x="16918654" y="8542209"/>
            <a:ext cx="850039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75" name="ARC « mis à disposition »  par des CRO ou prestataires"/>
          <p:cNvSpPr txBox="1"/>
          <p:nvPr/>
        </p:nvSpPr>
        <p:spPr>
          <a:xfrm>
            <a:off x="8054661" y="7012333"/>
            <a:ext cx="3201406" cy="6275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 sz="1800">
                <a:solidFill>
                  <a:schemeClr val="accent1">
                    <a:hueOff val="114395"/>
                    <a:lumOff val="-24975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ARC « mis à disposition » </a:t>
            </a:r>
            <a:br/>
            <a:r>
              <a:t>par des CRO ou prestataires</a:t>
            </a:r>
          </a:p>
        </p:txBody>
      </p:sp>
      <p:sp>
        <p:nvSpPr>
          <p:cNvPr id="176" name="ARC Senior  (Exemple PPD pour GSK)…"/>
          <p:cNvSpPr txBox="1"/>
          <p:nvPr/>
        </p:nvSpPr>
        <p:spPr>
          <a:xfrm>
            <a:off x="6139155" y="8349914"/>
            <a:ext cx="5935143" cy="9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8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ARC Senior  (Exemple PPD pour GSK) </a:t>
            </a:r>
          </a:p>
          <a:p>
            <a:pPr>
              <a:defRPr sz="18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ARC Senior Lead (Exemple CLINTEC pour MSD)</a:t>
            </a:r>
          </a:p>
          <a:p>
            <a:pPr>
              <a:defRPr sz="18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r>
              <a:t>Site Excellence partner (Exemple EXCELYA pour PFIZER)</a:t>
            </a:r>
          </a:p>
        </p:txBody>
      </p:sp>
      <p:sp>
        <p:nvSpPr>
          <p:cNvPr id="177" name="* Les exemples de fonctions et de mises à disposition sont tirées du réseau social Linkedin"/>
          <p:cNvSpPr txBox="1"/>
          <p:nvPr/>
        </p:nvSpPr>
        <p:spPr>
          <a:xfrm>
            <a:off x="311969" y="12917363"/>
            <a:ext cx="9365123" cy="3608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i="1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* Les exemples de fonctions et de mises à disposition sont tirées du réseau social Linkedin </a:t>
            </a:r>
          </a:p>
        </p:txBody>
      </p:sp>
      <p:sp>
        <p:nvSpPr>
          <p:cNvPr id="178" name="Alternance ARC /RSM…"/>
          <p:cNvSpPr txBox="1"/>
          <p:nvPr/>
        </p:nvSpPr>
        <p:spPr>
          <a:xfrm>
            <a:off x="10766011" y="10199344"/>
            <a:ext cx="2375745" cy="8942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8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Alternance ARC /RSM</a:t>
            </a:r>
          </a:p>
          <a:p>
            <a:pPr>
              <a:defRPr sz="18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(Terrain + remote site)</a:t>
            </a:r>
          </a:p>
          <a:p>
            <a:pPr>
              <a:defRPr sz="18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Exemple PPD</a:t>
            </a:r>
          </a:p>
        </p:txBody>
      </p:sp>
      <p:sp>
        <p:nvSpPr>
          <p:cNvPr id="179" name="Ligne"/>
          <p:cNvSpPr/>
          <p:nvPr/>
        </p:nvSpPr>
        <p:spPr>
          <a:xfrm flipV="1">
            <a:off x="12415839" y="9563808"/>
            <a:ext cx="1129893" cy="585660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80" name="Formateur ARCs"/>
          <p:cNvSpPr txBox="1"/>
          <p:nvPr/>
        </p:nvSpPr>
        <p:spPr>
          <a:xfrm>
            <a:off x="17178624" y="7409342"/>
            <a:ext cx="1816522" cy="3608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Formateur ARCs</a:t>
            </a:r>
          </a:p>
        </p:txBody>
      </p:sp>
      <p:sp>
        <p:nvSpPr>
          <p:cNvPr id="181" name="Ligne"/>
          <p:cNvSpPr/>
          <p:nvPr/>
        </p:nvSpPr>
        <p:spPr>
          <a:xfrm flipV="1">
            <a:off x="16295148" y="7631019"/>
            <a:ext cx="778772" cy="778772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82" name="Ligne"/>
          <p:cNvSpPr/>
          <p:nvPr/>
        </p:nvSpPr>
        <p:spPr>
          <a:xfrm flipV="1">
            <a:off x="5547049" y="4731376"/>
            <a:ext cx="3194821" cy="2135005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83" name="Ligne"/>
          <p:cNvSpPr/>
          <p:nvPr/>
        </p:nvSpPr>
        <p:spPr>
          <a:xfrm flipV="1">
            <a:off x="16629017" y="5753377"/>
            <a:ext cx="4344204" cy="1268711"/>
          </a:xfrm>
          <a:prstGeom prst="line">
            <a:avLst/>
          </a:prstGeom>
          <a:ln w="25400">
            <a:solidFill>
              <a:schemeClr val="accent4">
                <a:hueOff val="-476017"/>
                <a:lumOff val="-10042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